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1" r:id="rId6"/>
    <p:sldId id="276" r:id="rId7"/>
    <p:sldId id="260" r:id="rId8"/>
    <p:sldId id="273" r:id="rId9"/>
    <p:sldId id="272" r:id="rId10"/>
    <p:sldId id="275" r:id="rId11"/>
    <p:sldId id="274" r:id="rId12"/>
    <p:sldId id="262" r:id="rId13"/>
    <p:sldId id="263" r:id="rId14"/>
    <p:sldId id="265" r:id="rId15"/>
    <p:sldId id="264" r:id="rId16"/>
    <p:sldId id="268" r:id="rId17"/>
    <p:sldId id="270" r:id="rId18"/>
    <p:sldId id="267"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1725"/>
    <p:restoredTop sz="94643"/>
  </p:normalViewPr>
  <p:slideViewPr>
    <p:cSldViewPr snapToGrid="0" snapToObjects="1">
      <p:cViewPr varScale="1">
        <p:scale>
          <a:sx n="69" d="100"/>
          <a:sy n="69" d="100"/>
        </p:scale>
        <p:origin x="-684" y="-108"/>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smtClean="0"/>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11/16/2016</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pPr/>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11/16/2016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11/16/2016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11/16/2016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pPr/>
              <a:t>11/16/2016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pPr/>
              <a:t>11/16/2016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pPr/>
              <a:t>11/16/2016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pPr/>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pPr/>
              <a:t>11/16/2016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pPr/>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pPr/>
              <a:t>11/16/2016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smtClean="0"/>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pPr/>
              <a:t>11/16/2016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11/16/2016</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xmlns=""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11/16/2016</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66425" y="802298"/>
            <a:ext cx="8888427" cy="1898699"/>
          </a:xfrm>
        </p:spPr>
        <p:txBody>
          <a:bodyPr>
            <a:normAutofit/>
          </a:bodyPr>
          <a:lstStyle/>
          <a:p>
            <a:r>
              <a:rPr lang="en-US" sz="5400" dirty="0" smtClean="0"/>
              <a:t>Artistic research</a:t>
            </a:r>
            <a:r>
              <a:rPr lang="is-IS" sz="5400" dirty="0" smtClean="0"/>
              <a:t>…</a:t>
            </a:r>
            <a:br>
              <a:rPr lang="is-IS" sz="5400" dirty="0" smtClean="0"/>
            </a:br>
            <a:r>
              <a:rPr lang="is-IS" sz="5400" i="1" dirty="0" smtClean="0"/>
              <a:t>A</a:t>
            </a:r>
            <a:r>
              <a:rPr lang="is-IS" sz="5400" dirty="0" smtClean="0"/>
              <a:t> </a:t>
            </a:r>
            <a:r>
              <a:rPr lang="is-IS" sz="5400" i="1" dirty="0" smtClean="0"/>
              <a:t>reflection</a:t>
            </a:r>
            <a:endParaRPr lang="en-US" sz="5400" i="1" dirty="0"/>
          </a:p>
        </p:txBody>
      </p:sp>
      <p:sp>
        <p:nvSpPr>
          <p:cNvPr id="3" name="Subtitle 2"/>
          <p:cNvSpPr>
            <a:spLocks noGrp="1"/>
          </p:cNvSpPr>
          <p:nvPr>
            <p:ph type="subTitle" idx="1"/>
          </p:nvPr>
        </p:nvSpPr>
        <p:spPr>
          <a:xfrm>
            <a:off x="2067951" y="3531204"/>
            <a:ext cx="8986901" cy="1533165"/>
          </a:xfrm>
        </p:spPr>
        <p:txBody>
          <a:bodyPr>
            <a:normAutofit fontScale="85000" lnSpcReduction="20000"/>
          </a:bodyPr>
          <a:lstStyle/>
          <a:p>
            <a:pPr algn="r"/>
            <a:r>
              <a:rPr lang="en-US" dirty="0" err="1" smtClean="0"/>
              <a:t>Shahanum</a:t>
            </a:r>
            <a:r>
              <a:rPr lang="en-US" dirty="0" smtClean="0"/>
              <a:t> </a:t>
            </a:r>
            <a:r>
              <a:rPr lang="en-US" dirty="0" err="1" smtClean="0"/>
              <a:t>md.</a:t>
            </a:r>
            <a:r>
              <a:rPr lang="en-US" dirty="0" smtClean="0"/>
              <a:t> Shah, </a:t>
            </a:r>
            <a:r>
              <a:rPr lang="en-US" dirty="0" err="1" smtClean="0"/>
              <a:t>Phd</a:t>
            </a:r>
            <a:endParaRPr lang="en-US" dirty="0" smtClean="0"/>
          </a:p>
          <a:p>
            <a:pPr algn="r"/>
            <a:r>
              <a:rPr lang="en-US" dirty="0" smtClean="0"/>
              <a:t>International seminar for postgraduate program</a:t>
            </a:r>
          </a:p>
          <a:p>
            <a:pPr algn="r"/>
            <a:r>
              <a:rPr lang="en-US" dirty="0" err="1" smtClean="0"/>
              <a:t>Iinstitut</a:t>
            </a:r>
            <a:r>
              <a:rPr lang="en-US" dirty="0" smtClean="0"/>
              <a:t> </a:t>
            </a:r>
            <a:r>
              <a:rPr lang="en-US" dirty="0" err="1" smtClean="0"/>
              <a:t>seni</a:t>
            </a:r>
            <a:r>
              <a:rPr lang="en-US" dirty="0" smtClean="0"/>
              <a:t> </a:t>
            </a:r>
            <a:r>
              <a:rPr lang="en-US" dirty="0" err="1" smtClean="0"/>
              <a:t>indonesia</a:t>
            </a:r>
            <a:r>
              <a:rPr lang="en-US" dirty="0" smtClean="0"/>
              <a:t> </a:t>
            </a:r>
            <a:r>
              <a:rPr lang="en-US" dirty="0" err="1" smtClean="0"/>
              <a:t>surakarta</a:t>
            </a:r>
            <a:endParaRPr lang="en-US" dirty="0" smtClean="0"/>
          </a:p>
          <a:p>
            <a:pPr algn="r"/>
            <a:r>
              <a:rPr lang="en-US" dirty="0" smtClean="0"/>
              <a:t>16 </a:t>
            </a:r>
            <a:r>
              <a:rPr lang="en-US" dirty="0" err="1" smtClean="0"/>
              <a:t>november</a:t>
            </a:r>
            <a:r>
              <a:rPr lang="en-US" dirty="0" smtClean="0"/>
              <a:t> 2016</a:t>
            </a:r>
            <a:endParaRPr lang="en-US" dirty="0"/>
          </a:p>
        </p:txBody>
      </p:sp>
    </p:spTree>
    <p:extLst>
      <p:ext uri="{BB962C8B-B14F-4D97-AF65-F5344CB8AC3E}">
        <p14:creationId xmlns:p14="http://schemas.microsoft.com/office/powerpoint/2010/main" xmlns="" val="14128297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Similar to scientific research?</a:t>
            </a:r>
            <a:endParaRPr lang="en-US" dirty="0"/>
          </a:p>
        </p:txBody>
      </p:sp>
      <p:sp>
        <p:nvSpPr>
          <p:cNvPr id="3" name="Content Placeholder 2"/>
          <p:cNvSpPr>
            <a:spLocks noGrp="1"/>
          </p:cNvSpPr>
          <p:nvPr>
            <p:ph idx="1"/>
          </p:nvPr>
        </p:nvSpPr>
        <p:spPr/>
        <p:txBody>
          <a:bodyPr>
            <a:normAutofit/>
          </a:bodyPr>
          <a:lstStyle/>
          <a:p>
            <a:r>
              <a:rPr lang="en-US" sz="2400" dirty="0"/>
              <a:t>M</a:t>
            </a:r>
            <a:r>
              <a:rPr lang="en-US" sz="2400" dirty="0" smtClean="0"/>
              <a:t>ethod </a:t>
            </a:r>
            <a:r>
              <a:rPr lang="en-US" sz="2400" dirty="0"/>
              <a:t>– </a:t>
            </a:r>
            <a:r>
              <a:rPr lang="en-US" sz="2400" dirty="0" smtClean="0"/>
              <a:t>systematic </a:t>
            </a:r>
            <a:r>
              <a:rPr lang="en-US" sz="2400" dirty="0"/>
              <a:t>and reliable working procedures – artistic research also seems to diverge from the prescriptions set out in methodology manuals. </a:t>
            </a:r>
          </a:p>
        </p:txBody>
      </p:sp>
    </p:spTree>
    <p:extLst>
      <p:ext uri="{BB962C8B-B14F-4D97-AF65-F5344CB8AC3E}">
        <p14:creationId xmlns:p14="http://schemas.microsoft.com/office/powerpoint/2010/main" xmlns="" val="7428077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But </a:t>
            </a:r>
            <a:r>
              <a:rPr lang="en-US" dirty="0"/>
              <a:t>does this really differ from ‘scientific research’? </a:t>
            </a:r>
            <a:endParaRPr lang="en-US" dirty="0" smtClean="0"/>
          </a:p>
          <a:p>
            <a:r>
              <a:rPr lang="en-US" dirty="0" smtClean="0"/>
              <a:t>According to </a:t>
            </a:r>
            <a:r>
              <a:rPr lang="en-US" dirty="0" err="1"/>
              <a:t>Robbert</a:t>
            </a:r>
            <a:r>
              <a:rPr lang="en-US" dirty="0"/>
              <a:t> </a:t>
            </a:r>
            <a:r>
              <a:rPr lang="en-US" dirty="0" err="1"/>
              <a:t>Dijkgraaf</a:t>
            </a:r>
            <a:r>
              <a:rPr lang="en-US" dirty="0"/>
              <a:t>, </a:t>
            </a:r>
            <a:r>
              <a:rPr lang="en-US" dirty="0" smtClean="0"/>
              <a:t>‘I </a:t>
            </a:r>
            <a:r>
              <a:rPr lang="en-US" dirty="0"/>
              <a:t>would say that scientific research is about doing unpredictable things, implying intuition and some measure of randomness.... Our research is more like an exploration than following a firm path’ (</a:t>
            </a:r>
            <a:r>
              <a:rPr lang="en-US" dirty="0" err="1"/>
              <a:t>Balkema</a:t>
            </a:r>
            <a:r>
              <a:rPr lang="en-US" dirty="0"/>
              <a:t>/</a:t>
            </a:r>
            <a:r>
              <a:rPr lang="en-US" dirty="0" err="1"/>
              <a:t>Slager</a:t>
            </a:r>
            <a:r>
              <a:rPr lang="en-US" dirty="0"/>
              <a:t> 2007: 31). </a:t>
            </a:r>
            <a:endParaRPr lang="en-US" dirty="0" smtClean="0"/>
          </a:p>
          <a:p>
            <a:r>
              <a:rPr lang="en-US" dirty="0" smtClean="0"/>
              <a:t>The </a:t>
            </a:r>
            <a:r>
              <a:rPr lang="en-US" dirty="0"/>
              <a:t>idea that the ‘context of discovery’ is more distinct from the ‘context of justification’ than was claimed by classical philosophy of science up to and including Karl Popper has been substantiated by Thomas Kuhn, Paul </a:t>
            </a:r>
            <a:r>
              <a:rPr lang="en-US" dirty="0" err="1"/>
              <a:t>Feyerabend</a:t>
            </a:r>
            <a:r>
              <a:rPr lang="en-US" dirty="0"/>
              <a:t> and historians of science that succeeded them. In this light, artistic research may have more in common with scientific research than is often presumed. </a:t>
            </a:r>
          </a:p>
          <a:p>
            <a:endParaRPr lang="en-US" dirty="0"/>
          </a:p>
        </p:txBody>
      </p:sp>
    </p:spTree>
    <p:extLst>
      <p:ext uri="{BB962C8B-B14F-4D97-AF65-F5344CB8AC3E}">
        <p14:creationId xmlns:p14="http://schemas.microsoft.com/office/powerpoint/2010/main" xmlns="" val="13971411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points to consider</a:t>
            </a:r>
            <a:endParaRPr lang="en-US" dirty="0"/>
          </a:p>
        </p:txBody>
      </p:sp>
      <p:sp>
        <p:nvSpPr>
          <p:cNvPr id="3" name="Content Placeholder 2"/>
          <p:cNvSpPr>
            <a:spLocks noGrp="1"/>
          </p:cNvSpPr>
          <p:nvPr>
            <p:ph idx="1"/>
          </p:nvPr>
        </p:nvSpPr>
        <p:spPr/>
        <p:txBody>
          <a:bodyPr/>
          <a:lstStyle/>
          <a:p>
            <a:pPr marL="457200" indent="-457200">
              <a:buFont typeface="+mj-lt"/>
              <a:buAutoNum type="arabicPeriod"/>
            </a:pPr>
            <a:r>
              <a:rPr lang="en-US" dirty="0" smtClean="0"/>
              <a:t>When artistic research is intended to refer to research typically conducted in context of artistic production, this does not imply that every type of research conducted in a conservatoire is necessarily artistic research.</a:t>
            </a:r>
          </a:p>
          <a:p>
            <a:pPr marL="457200" indent="-457200">
              <a:buFont typeface="+mj-lt"/>
              <a:buAutoNum type="arabicPeriod"/>
            </a:pPr>
            <a:r>
              <a:rPr lang="en-US" dirty="0" smtClean="0"/>
              <a:t>Artistic research should fulfil the procedural standards that apply across all other research disciplines – questions, justification of claims by reference to evidence, replicability, verifiability.</a:t>
            </a:r>
          </a:p>
          <a:p>
            <a:pPr marL="457200" indent="-457200">
              <a:buFont typeface="+mj-lt"/>
              <a:buAutoNum type="arabicPeriod"/>
            </a:pPr>
            <a:r>
              <a:rPr lang="en-US" dirty="0" smtClean="0"/>
              <a:t>Different from other types of research in terms of the emphasis placed on the integral role of the artist in its research process.</a:t>
            </a:r>
            <a:endParaRPr lang="en-US" dirty="0"/>
          </a:p>
        </p:txBody>
      </p:sp>
    </p:spTree>
    <p:extLst>
      <p:ext uri="{BB962C8B-B14F-4D97-AF65-F5344CB8AC3E}">
        <p14:creationId xmlns:p14="http://schemas.microsoft.com/office/powerpoint/2010/main" xmlns="" val="19542086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points to consider</a:t>
            </a:r>
            <a:endParaRPr lang="en-US" dirty="0"/>
          </a:p>
        </p:txBody>
      </p:sp>
      <p:sp>
        <p:nvSpPr>
          <p:cNvPr id="3" name="Content Placeholder 2"/>
          <p:cNvSpPr>
            <a:spLocks noGrp="1"/>
          </p:cNvSpPr>
          <p:nvPr>
            <p:ph idx="1"/>
          </p:nvPr>
        </p:nvSpPr>
        <p:spPr/>
        <p:txBody>
          <a:bodyPr>
            <a:normAutofit/>
          </a:bodyPr>
          <a:lstStyle/>
          <a:p>
            <a:pPr marL="457200" indent="-457200">
              <a:buFont typeface="+mj-lt"/>
              <a:buAutoNum type="arabicPeriod" startAt="4"/>
            </a:pPr>
            <a:r>
              <a:rPr lang="en-US" sz="2400" dirty="0" smtClean="0"/>
              <a:t>Collaboration between artists and researches.</a:t>
            </a:r>
          </a:p>
          <a:p>
            <a:pPr marL="457200" indent="-457200">
              <a:buFont typeface="+mj-lt"/>
              <a:buAutoNum type="arabicPeriod" startAt="4"/>
            </a:pPr>
            <a:r>
              <a:rPr lang="en-US" sz="2400" dirty="0" smtClean="0"/>
              <a:t>Communication of research results.</a:t>
            </a:r>
          </a:p>
          <a:p>
            <a:pPr marL="457200" indent="-457200">
              <a:buFont typeface="+mj-lt"/>
              <a:buAutoNum type="arabicPeriod" startAt="4"/>
            </a:pPr>
            <a:r>
              <a:rPr lang="en-US" sz="2400" dirty="0" smtClean="0"/>
              <a:t>Dissemination of research results.</a:t>
            </a:r>
          </a:p>
          <a:p>
            <a:pPr marL="457200" indent="-457200">
              <a:buFont typeface="+mj-lt"/>
              <a:buAutoNum type="arabicPeriod" startAt="4"/>
            </a:pPr>
            <a:endParaRPr lang="en-US" sz="2400" dirty="0"/>
          </a:p>
        </p:txBody>
      </p:sp>
    </p:spTree>
    <p:extLst>
      <p:ext uri="{BB962C8B-B14F-4D97-AF65-F5344CB8AC3E}">
        <p14:creationId xmlns:p14="http://schemas.microsoft.com/office/powerpoint/2010/main" xmlns="" val="828617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POINTS TO CONSIDER</a:t>
            </a:r>
            <a:endParaRPr lang="en-US" dirty="0"/>
          </a:p>
        </p:txBody>
      </p:sp>
      <p:sp>
        <p:nvSpPr>
          <p:cNvPr id="3" name="Content Placeholder 2"/>
          <p:cNvSpPr>
            <a:spLocks noGrp="1"/>
          </p:cNvSpPr>
          <p:nvPr>
            <p:ph idx="1"/>
          </p:nvPr>
        </p:nvSpPr>
        <p:spPr/>
        <p:txBody>
          <a:bodyPr/>
          <a:lstStyle/>
          <a:p>
            <a:pPr marL="457200" indent="-457200">
              <a:buFont typeface="+mj-lt"/>
              <a:buAutoNum type="arabicPeriod" startAt="7"/>
            </a:pPr>
            <a:r>
              <a:rPr lang="en-US" dirty="0" smtClean="0"/>
              <a:t>Artistic activities with the aim to produce knowledge and experience, insights, experiences and understanding is gained through the artistic process and product.</a:t>
            </a:r>
          </a:p>
          <a:p>
            <a:pPr marL="457200" indent="-457200">
              <a:buFont typeface="+mj-lt"/>
              <a:buAutoNum type="arabicPeriod" startAt="7"/>
            </a:pPr>
            <a:r>
              <a:rPr lang="en-US" dirty="0" smtClean="0"/>
              <a:t>Practice of the art is essential to artistic research.</a:t>
            </a:r>
          </a:p>
          <a:p>
            <a:pPr marL="457200" indent="-457200">
              <a:buFont typeface="+mj-lt"/>
              <a:buAutoNum type="arabicPeriod" startAt="7"/>
            </a:pPr>
            <a:r>
              <a:rPr lang="en-US" dirty="0" smtClean="0"/>
              <a:t>Artistic research seeks to convey and communicate </a:t>
            </a:r>
            <a:r>
              <a:rPr lang="en-US" dirty="0"/>
              <a:t>c</a:t>
            </a:r>
            <a:r>
              <a:rPr lang="en-US" dirty="0" smtClean="0"/>
              <a:t>ontent that is endorsed in artistic products.</a:t>
            </a:r>
          </a:p>
          <a:p>
            <a:pPr marL="457200" indent="-457200">
              <a:buFont typeface="+mj-lt"/>
              <a:buAutoNum type="arabicPeriod" startAt="7"/>
            </a:pPr>
            <a:r>
              <a:rPr lang="en-US" dirty="0" smtClean="0"/>
              <a:t>Four dimensions of the artistic research – subjects, method, context and outcome.</a:t>
            </a:r>
            <a:endParaRPr lang="en-US" dirty="0"/>
          </a:p>
        </p:txBody>
      </p:sp>
    </p:spTree>
    <p:extLst>
      <p:ext uri="{BB962C8B-B14F-4D97-AF65-F5344CB8AC3E}">
        <p14:creationId xmlns:p14="http://schemas.microsoft.com/office/powerpoint/2010/main" xmlns="" val="353830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normAutofit fontScale="92500" lnSpcReduction="10000"/>
          </a:bodyPr>
          <a:lstStyle/>
          <a:p>
            <a:r>
              <a:rPr lang="en-US" dirty="0"/>
              <a:t>Artistic researchers have at least three intertwined jobs ahead of them. </a:t>
            </a:r>
            <a:endParaRPr lang="en-US" dirty="0" smtClean="0"/>
          </a:p>
          <a:p>
            <a:pPr marL="457200" indent="-457200">
              <a:buFont typeface="+mj-lt"/>
              <a:buAutoNum type="arabicPeriod"/>
            </a:pPr>
            <a:r>
              <a:rPr lang="en-US" dirty="0" smtClean="0"/>
              <a:t>They </a:t>
            </a:r>
            <a:r>
              <a:rPr lang="en-US" dirty="0"/>
              <a:t>need to develop and perfect their own artistic craft, creativity and conceptual thinking by doing art and thinking (conceptualizing) art, that is, developing a personal vocabulary for speaking about art and its world. </a:t>
            </a:r>
            <a:endParaRPr lang="en-US" dirty="0" smtClean="0"/>
          </a:p>
          <a:p>
            <a:pPr marL="457200" indent="-457200">
              <a:buFont typeface="+mj-lt"/>
              <a:buAutoNum type="arabicPeriod"/>
            </a:pPr>
            <a:r>
              <a:rPr lang="en-US" dirty="0" smtClean="0"/>
              <a:t>They have </a:t>
            </a:r>
            <a:r>
              <a:rPr lang="en-US" dirty="0"/>
              <a:t>to contribute to academia and return something to their academic colleagues by proposing an argument in the form of a thesis, thus assisting in constructing the not yet very strong academic communities around artistic research. </a:t>
            </a:r>
            <a:endParaRPr lang="en-US" dirty="0" smtClean="0"/>
          </a:p>
          <a:p>
            <a:pPr marL="457200" indent="-457200">
              <a:buFont typeface="+mj-lt"/>
              <a:buAutoNum type="arabicPeriod"/>
            </a:pPr>
            <a:r>
              <a:rPr lang="en-US" dirty="0" smtClean="0"/>
              <a:t>They </a:t>
            </a:r>
            <a:r>
              <a:rPr lang="en-US" dirty="0"/>
              <a:t>must communicate with </a:t>
            </a:r>
            <a:r>
              <a:rPr lang="en-US" dirty="0" err="1"/>
              <a:t>practising</a:t>
            </a:r>
            <a:r>
              <a:rPr lang="en-US" dirty="0"/>
              <a:t> artists and the larger public, performing what we could call “audience education.” </a:t>
            </a:r>
          </a:p>
        </p:txBody>
      </p:sp>
    </p:spTree>
    <p:extLst>
      <p:ext uri="{BB962C8B-B14F-4D97-AF65-F5344CB8AC3E}">
        <p14:creationId xmlns:p14="http://schemas.microsoft.com/office/powerpoint/2010/main" xmlns="" val="7973054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reference materials</a:t>
            </a:r>
            <a:endParaRPr lang="en-US" dirty="0"/>
          </a:p>
        </p:txBody>
      </p:sp>
      <p:sp>
        <p:nvSpPr>
          <p:cNvPr id="3" name="Content Placeholder 2"/>
          <p:cNvSpPr>
            <a:spLocks noGrp="1"/>
          </p:cNvSpPr>
          <p:nvPr>
            <p:ph idx="1"/>
          </p:nvPr>
        </p:nvSpPr>
        <p:spPr/>
        <p:txBody>
          <a:bodyPr/>
          <a:lstStyle/>
          <a:p>
            <a:r>
              <a:rPr lang="en-US" dirty="0" smtClean="0"/>
              <a:t>AEC on Artistic Research</a:t>
            </a:r>
          </a:p>
          <a:p>
            <a:r>
              <a:rPr lang="en-US" dirty="0" smtClean="0"/>
              <a:t>SHARE Handbook for Artistic Research</a:t>
            </a:r>
          </a:p>
          <a:p>
            <a:r>
              <a:rPr lang="en-US" dirty="0" err="1" smtClean="0"/>
              <a:t>Borgdoff</a:t>
            </a:r>
            <a:r>
              <a:rPr lang="en-US" dirty="0" smtClean="0"/>
              <a:t>, H.  (2011). </a:t>
            </a:r>
            <a:r>
              <a:rPr lang="en-US" i="1" dirty="0" smtClean="0"/>
              <a:t>Artistic </a:t>
            </a:r>
            <a:r>
              <a:rPr lang="en-US" i="1" dirty="0"/>
              <a:t>research within the fields of </a:t>
            </a:r>
            <a:r>
              <a:rPr lang="en-US" i="1" dirty="0" smtClean="0"/>
              <a:t>science</a:t>
            </a:r>
            <a:r>
              <a:rPr lang="en-US" dirty="0" smtClean="0"/>
              <a:t>.</a:t>
            </a:r>
          </a:p>
          <a:p>
            <a:r>
              <a:rPr lang="en-US" dirty="0" err="1"/>
              <a:t>Hannula</a:t>
            </a:r>
            <a:r>
              <a:rPr lang="en-US" dirty="0"/>
              <a:t>, M., </a:t>
            </a:r>
            <a:r>
              <a:rPr lang="en-US" dirty="0" err="1"/>
              <a:t>Suoranta</a:t>
            </a:r>
            <a:r>
              <a:rPr lang="en-US" dirty="0"/>
              <a:t>, J. &amp; </a:t>
            </a:r>
            <a:r>
              <a:rPr lang="en-US" dirty="0" err="1"/>
              <a:t>Vaden</a:t>
            </a:r>
            <a:r>
              <a:rPr lang="en-US" dirty="0"/>
              <a:t>, </a:t>
            </a:r>
            <a:r>
              <a:rPr lang="en-US" dirty="0" smtClean="0"/>
              <a:t>T.  (2005). </a:t>
            </a:r>
            <a:r>
              <a:rPr lang="en-US" i="1" dirty="0" smtClean="0"/>
              <a:t>Artistic Research – Theories, Methods and Practices. </a:t>
            </a:r>
            <a:r>
              <a:rPr lang="en-US" dirty="0" smtClean="0"/>
              <a:t>Academy of Fine Arts, Helsinki and University of </a:t>
            </a:r>
            <a:r>
              <a:rPr lang="en-US" dirty="0" err="1" smtClean="0"/>
              <a:t>Gothernburg</a:t>
            </a:r>
            <a:r>
              <a:rPr lang="en-US" dirty="0" smtClean="0"/>
              <a:t>, Sweden.</a:t>
            </a:r>
            <a:endParaRPr lang="en-US" dirty="0"/>
          </a:p>
          <a:p>
            <a:endParaRPr lang="en-US" dirty="0"/>
          </a:p>
        </p:txBody>
      </p:sp>
    </p:spTree>
    <p:extLst>
      <p:ext uri="{BB962C8B-B14F-4D97-AF65-F5344CB8AC3E}">
        <p14:creationId xmlns:p14="http://schemas.microsoft.com/office/powerpoint/2010/main" xmlns="" val="8698620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of artistic research</a:t>
            </a:r>
            <a:endParaRPr lang="en-US" dirty="0"/>
          </a:p>
        </p:txBody>
      </p:sp>
      <p:sp>
        <p:nvSpPr>
          <p:cNvPr id="3" name="Content Placeholder 2"/>
          <p:cNvSpPr>
            <a:spLocks noGrp="1"/>
          </p:cNvSpPr>
          <p:nvPr>
            <p:ph idx="1"/>
          </p:nvPr>
        </p:nvSpPr>
        <p:spPr/>
        <p:txBody>
          <a:bodyPr>
            <a:normAutofit fontScale="77500" lnSpcReduction="20000"/>
          </a:bodyPr>
          <a:lstStyle/>
          <a:p>
            <a:r>
              <a:rPr lang="en-US" i="1" dirty="0" err="1"/>
              <a:t>Deleuzabe</a:t>
            </a:r>
            <a:r>
              <a:rPr lang="en-US" i="1" dirty="0"/>
              <a:t> </a:t>
            </a:r>
            <a:r>
              <a:rPr lang="en-US" i="1" dirty="0" err="1"/>
              <a:t>i</a:t>
            </a:r>
            <a:r>
              <a:rPr lang="en-US" i="1" dirty="0"/>
              <a:t> Variations </a:t>
            </a:r>
            <a:r>
              <a:rPr lang="en-US" dirty="0"/>
              <a:t>[On Beethoven’s </a:t>
            </a:r>
            <a:r>
              <a:rPr lang="en-US" i="1" dirty="0" err="1"/>
              <a:t>Diabe</a:t>
            </a:r>
            <a:r>
              <a:rPr lang="en-US" i="1" dirty="0"/>
              <a:t> </a:t>
            </a:r>
            <a:r>
              <a:rPr lang="en-US" i="1" dirty="0" err="1"/>
              <a:t>i</a:t>
            </a:r>
            <a:r>
              <a:rPr lang="en-US" i="1" dirty="0"/>
              <a:t> </a:t>
            </a:r>
            <a:r>
              <a:rPr lang="en-US" dirty="0"/>
              <a:t>Variations op. 120] </a:t>
            </a:r>
          </a:p>
          <a:p>
            <a:r>
              <a:rPr lang="en-US" dirty="0" smtClean="0"/>
              <a:t>This </a:t>
            </a:r>
            <a:r>
              <a:rPr lang="en-US" dirty="0"/>
              <a:t>artistic project involves Beethoven’s </a:t>
            </a:r>
            <a:r>
              <a:rPr lang="en-US" i="1" dirty="0" err="1"/>
              <a:t>Diabe</a:t>
            </a:r>
            <a:r>
              <a:rPr lang="en-US" i="1" dirty="0"/>
              <a:t> </a:t>
            </a:r>
            <a:r>
              <a:rPr lang="en-US" i="1" dirty="0" err="1"/>
              <a:t>i</a:t>
            </a:r>
            <a:r>
              <a:rPr lang="en-US" i="1" dirty="0"/>
              <a:t> Variations </a:t>
            </a:r>
            <a:r>
              <a:rPr lang="en-US" dirty="0"/>
              <a:t>op. 120 (1821–1824). Inspired by readings of the philosophy of </a:t>
            </a:r>
            <a:r>
              <a:rPr lang="en-US" dirty="0" err="1"/>
              <a:t>Gi</a:t>
            </a:r>
            <a:r>
              <a:rPr lang="en-US" dirty="0"/>
              <a:t> </a:t>
            </a:r>
            <a:r>
              <a:rPr lang="en-US" dirty="0" err="1"/>
              <a:t>es</a:t>
            </a:r>
            <a:r>
              <a:rPr lang="en-US" dirty="0"/>
              <a:t> </a:t>
            </a:r>
            <a:r>
              <a:rPr lang="en-US" dirty="0" err="1"/>
              <a:t>Deleuze</a:t>
            </a:r>
            <a:r>
              <a:rPr lang="en-US" dirty="0"/>
              <a:t>, Wi </a:t>
            </a:r>
            <a:r>
              <a:rPr lang="en-US" dirty="0" err="1"/>
              <a:t>iam</a:t>
            </a:r>
            <a:r>
              <a:rPr lang="en-US" dirty="0"/>
              <a:t> </a:t>
            </a:r>
            <a:r>
              <a:rPr lang="en-US" dirty="0" err="1"/>
              <a:t>Kinderman’s</a:t>
            </a:r>
            <a:r>
              <a:rPr lang="en-US" dirty="0"/>
              <a:t> book Beethoven’s </a:t>
            </a:r>
            <a:r>
              <a:rPr lang="en-US" i="1" dirty="0" err="1"/>
              <a:t>Diabe</a:t>
            </a:r>
            <a:r>
              <a:rPr lang="en-US" i="1" dirty="0"/>
              <a:t> </a:t>
            </a:r>
            <a:r>
              <a:rPr lang="en-US" i="1" dirty="0" err="1"/>
              <a:t>i</a:t>
            </a:r>
            <a:r>
              <a:rPr lang="en-US" i="1" dirty="0"/>
              <a:t> Variations </a:t>
            </a:r>
            <a:r>
              <a:rPr lang="en-US" dirty="0"/>
              <a:t>(1987) and Michel </a:t>
            </a:r>
            <a:r>
              <a:rPr lang="en-US" dirty="0" err="1"/>
              <a:t>Butor’s</a:t>
            </a:r>
            <a:r>
              <a:rPr lang="en-US" dirty="0"/>
              <a:t> </a:t>
            </a:r>
            <a:r>
              <a:rPr lang="en-US" i="1" dirty="0"/>
              <a:t>Dialogue avec 33 variations de Ludwig van Beethoven sur </a:t>
            </a:r>
            <a:r>
              <a:rPr lang="en-US" i="1" dirty="0" err="1"/>
              <a:t>une</a:t>
            </a:r>
            <a:r>
              <a:rPr lang="en-US" i="1" dirty="0"/>
              <a:t> </a:t>
            </a:r>
            <a:r>
              <a:rPr lang="en-US" i="1" dirty="0" err="1"/>
              <a:t>valse</a:t>
            </a:r>
            <a:r>
              <a:rPr lang="en-US" i="1" dirty="0"/>
              <a:t> de </a:t>
            </a:r>
            <a:r>
              <a:rPr lang="en-US" i="1" dirty="0" err="1"/>
              <a:t>Diabelli</a:t>
            </a:r>
            <a:r>
              <a:rPr lang="en-US" i="1" dirty="0"/>
              <a:t> </a:t>
            </a:r>
            <a:r>
              <a:rPr lang="en-US" dirty="0"/>
              <a:t>(1971), it aims to expose Beethoven’s original piece to several musical ‘encounters’, le </a:t>
            </a:r>
            <a:r>
              <a:rPr lang="en-US" dirty="0" err="1"/>
              <a:t>ing</a:t>
            </a:r>
            <a:r>
              <a:rPr lang="en-US" dirty="0"/>
              <a:t> other times and styles ‘interfere’ with Beethoven, and making ‘unconnected connections’ happen. In the timeframe of the original piece, and preserving the original sequence of the Variations, diverse techniques of elimination, suppression, substitution and replacement are used. A new score is written for every performance, including interruptions and interventions from others times and styles, not only including Bach, Handel, Haydn, Mozart and Cramer (which are implicit in Beethoven’s original) but also Brahms, Webern, Berg, Feldman and others. This complex articulation of (unexpected) encounters allows for the emergence of new relations between its constitutive parts, thus contributing to a permanent ‘non-closure’ of artistic things and objects. </a:t>
            </a:r>
          </a:p>
          <a:p>
            <a:endParaRPr lang="en-US" dirty="0"/>
          </a:p>
        </p:txBody>
      </p:sp>
    </p:spTree>
    <p:extLst>
      <p:ext uri="{BB962C8B-B14F-4D97-AF65-F5344CB8AC3E}">
        <p14:creationId xmlns:p14="http://schemas.microsoft.com/office/powerpoint/2010/main" xmlns="" val="7493042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Terima</a:t>
            </a:r>
            <a:r>
              <a:rPr lang="en-US" dirty="0" smtClean="0"/>
              <a:t> </a:t>
            </a:r>
            <a:r>
              <a:rPr lang="en-US" dirty="0" err="1" smtClean="0"/>
              <a:t>kasih</a:t>
            </a:r>
            <a:endParaRPr lang="en-US"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21219600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indent="0" algn="ctr">
              <a:buNone/>
            </a:pPr>
            <a:r>
              <a:rPr lang="en-US" sz="3600" dirty="0" smtClean="0"/>
              <a:t>Research on art</a:t>
            </a:r>
          </a:p>
          <a:p>
            <a:pPr marL="0" indent="0" algn="ctr">
              <a:buNone/>
            </a:pPr>
            <a:r>
              <a:rPr lang="en-US" sz="3600" dirty="0" smtClean="0"/>
              <a:t>Research in art</a:t>
            </a:r>
          </a:p>
          <a:p>
            <a:pPr marL="0" indent="0" algn="ctr">
              <a:buNone/>
            </a:pPr>
            <a:r>
              <a:rPr lang="en-US" sz="3600" dirty="0" smtClean="0"/>
              <a:t>Research through art</a:t>
            </a:r>
            <a:endParaRPr lang="en-US" sz="3600" dirty="0"/>
          </a:p>
        </p:txBody>
      </p:sp>
    </p:spTree>
    <p:extLst>
      <p:ext uri="{BB962C8B-B14F-4D97-AF65-F5344CB8AC3E}">
        <p14:creationId xmlns:p14="http://schemas.microsoft.com/office/powerpoint/2010/main" xmlns="" val="14497227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definitions</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“Artistic research is to investigate and test with the purpose of gaining knowledge within and for our artistic disciplines. It is based on practices, methods and criticality”</a:t>
            </a:r>
          </a:p>
          <a:p>
            <a:pPr marL="0" indent="0" algn="r">
              <a:buNone/>
            </a:pPr>
            <a:r>
              <a:rPr lang="en-US" dirty="0" smtClean="0"/>
              <a:t>University of Dance and Circus, Stockholm</a:t>
            </a:r>
          </a:p>
          <a:p>
            <a:pPr marL="0" indent="0">
              <a:buNone/>
            </a:pPr>
            <a:endParaRPr lang="en-US" dirty="0"/>
          </a:p>
          <a:p>
            <a:pPr marL="0" indent="0">
              <a:buNone/>
            </a:pPr>
            <a:r>
              <a:rPr lang="en-US" dirty="0" smtClean="0"/>
              <a:t>“Artistic Research covers the artistic processes that lead to a </a:t>
            </a:r>
            <a:r>
              <a:rPr lang="en-US" dirty="0"/>
              <a:t>p</a:t>
            </a:r>
            <a:r>
              <a:rPr lang="en-US" dirty="0" smtClean="0"/>
              <a:t>ublic artistic product. This may include an explicit reflection on the development and presentation of the artistic product”</a:t>
            </a:r>
          </a:p>
          <a:p>
            <a:pPr marL="0" indent="0" algn="r">
              <a:buNone/>
            </a:pPr>
            <a:r>
              <a:rPr lang="en-US" dirty="0" smtClean="0"/>
              <a:t>Department of Music, NTNU</a:t>
            </a:r>
            <a:endParaRPr lang="en-US" dirty="0"/>
          </a:p>
        </p:txBody>
      </p:sp>
    </p:spTree>
    <p:extLst>
      <p:ext uri="{BB962C8B-B14F-4D97-AF65-F5344CB8AC3E}">
        <p14:creationId xmlns:p14="http://schemas.microsoft.com/office/powerpoint/2010/main" xmlns="" val="5661722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definitions</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“Artistic research may be defined as a research discipline that serves the purpose of promoting the development of the arts, and which displays all, or most, of the following characteristics:</a:t>
            </a:r>
          </a:p>
          <a:p>
            <a:r>
              <a:rPr lang="en-US" dirty="0" smtClean="0"/>
              <a:t>Possesses a solid basis embedded in artistic practice</a:t>
            </a:r>
          </a:p>
          <a:p>
            <a:r>
              <a:rPr lang="en-US" dirty="0" smtClean="0"/>
              <a:t>Contributes new knowledge and/or creates new perspectives within the art</a:t>
            </a:r>
          </a:p>
          <a:p>
            <a:r>
              <a:rPr lang="en-US" dirty="0" smtClean="0"/>
              <a:t>Supported by critical reflection on content and/or context</a:t>
            </a:r>
          </a:p>
          <a:p>
            <a:r>
              <a:rPr lang="en-US" dirty="0" smtClean="0"/>
              <a:t>Articulates and reflects on methods and work processes</a:t>
            </a:r>
          </a:p>
          <a:p>
            <a:r>
              <a:rPr lang="en-US" dirty="0" smtClean="0"/>
              <a:t>Promotes critical dialogue within the profession, and with other relevant professions.</a:t>
            </a:r>
          </a:p>
          <a:p>
            <a:pPr marL="0" indent="0" algn="r">
              <a:buNone/>
            </a:pPr>
            <a:r>
              <a:rPr lang="en-US" dirty="0" smtClean="0"/>
              <a:t>AEC on Artistic Research</a:t>
            </a:r>
            <a:endParaRPr lang="en-US" dirty="0"/>
          </a:p>
        </p:txBody>
      </p:sp>
    </p:spTree>
    <p:extLst>
      <p:ext uri="{BB962C8B-B14F-4D97-AF65-F5344CB8AC3E}">
        <p14:creationId xmlns:p14="http://schemas.microsoft.com/office/powerpoint/2010/main" xmlns="" val="16734529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key points</a:t>
            </a:r>
            <a:endParaRPr lang="en-US" dirty="0"/>
          </a:p>
        </p:txBody>
      </p:sp>
      <p:sp>
        <p:nvSpPr>
          <p:cNvPr id="3" name="Content Placeholder 2"/>
          <p:cNvSpPr>
            <a:spLocks noGrp="1"/>
          </p:cNvSpPr>
          <p:nvPr>
            <p:ph idx="1"/>
          </p:nvPr>
        </p:nvSpPr>
        <p:spPr/>
        <p:txBody>
          <a:bodyPr/>
          <a:lstStyle/>
          <a:p>
            <a:r>
              <a:rPr lang="en-US" dirty="0" smtClean="0"/>
              <a:t>Academic </a:t>
            </a:r>
            <a:r>
              <a:rPr lang="en-US" dirty="0" err="1" smtClean="0"/>
              <a:t>rigour</a:t>
            </a:r>
            <a:r>
              <a:rPr lang="en-US" dirty="0" smtClean="0"/>
              <a:t> – associating the value of art with that of knowledge</a:t>
            </a:r>
          </a:p>
          <a:p>
            <a:r>
              <a:rPr lang="en-US" dirty="0" smtClean="0"/>
              <a:t>Artistic practice</a:t>
            </a:r>
          </a:p>
          <a:p>
            <a:r>
              <a:rPr lang="en-US" dirty="0" smtClean="0"/>
              <a:t>Enhance knowledge and understanding with presentation of the arts</a:t>
            </a:r>
          </a:p>
          <a:p>
            <a:r>
              <a:rPr lang="en-US" dirty="0" smtClean="0"/>
              <a:t>Intuition</a:t>
            </a:r>
          </a:p>
          <a:p>
            <a:r>
              <a:rPr lang="en-US" dirty="0" smtClean="0"/>
              <a:t>Qualitative research</a:t>
            </a:r>
          </a:p>
          <a:p>
            <a:r>
              <a:rPr lang="en-US" dirty="0" smtClean="0"/>
              <a:t>Subjectivity </a:t>
            </a:r>
          </a:p>
          <a:p>
            <a:r>
              <a:rPr lang="en-US" dirty="0" smtClean="0"/>
              <a:t>Knowledge, experiences, insights   </a:t>
            </a:r>
            <a:r>
              <a:rPr lang="en-US" dirty="0" err="1" smtClean="0"/>
              <a:t>Etc</a:t>
            </a:r>
            <a:r>
              <a:rPr lang="is-IS" dirty="0" smtClean="0"/>
              <a:t>…</a:t>
            </a:r>
            <a:endParaRPr lang="en-US" dirty="0"/>
          </a:p>
        </p:txBody>
      </p:sp>
    </p:spTree>
    <p:extLst>
      <p:ext uri="{BB962C8B-B14F-4D97-AF65-F5344CB8AC3E}">
        <p14:creationId xmlns:p14="http://schemas.microsoft.com/office/powerpoint/2010/main" xmlns="" val="16450195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Questions</a:t>
            </a:r>
            <a:endParaRPr lang="en-US"/>
          </a:p>
        </p:txBody>
      </p:sp>
      <p:sp>
        <p:nvSpPr>
          <p:cNvPr id="3" name="Content Placeholder 2"/>
          <p:cNvSpPr>
            <a:spLocks noGrp="1"/>
          </p:cNvSpPr>
          <p:nvPr>
            <p:ph idx="1"/>
          </p:nvPr>
        </p:nvSpPr>
        <p:spPr/>
        <p:txBody>
          <a:bodyPr>
            <a:normAutofit/>
          </a:bodyPr>
          <a:lstStyle/>
          <a:p>
            <a:r>
              <a:rPr lang="en-US" sz="2400" dirty="0" smtClean="0"/>
              <a:t>What kind of research then is artistic research?</a:t>
            </a:r>
          </a:p>
          <a:p>
            <a:r>
              <a:rPr lang="en-US" sz="2400" dirty="0" smtClean="0"/>
              <a:t>What does it consist of?</a:t>
            </a:r>
          </a:p>
          <a:p>
            <a:r>
              <a:rPr lang="en-US" sz="2400" dirty="0" smtClean="0"/>
              <a:t>What methods are used?</a:t>
            </a:r>
          </a:p>
          <a:p>
            <a:r>
              <a:rPr lang="en-US" sz="2400" dirty="0" smtClean="0"/>
              <a:t>When is research artistic?</a:t>
            </a:r>
          </a:p>
        </p:txBody>
      </p:sp>
    </p:spTree>
    <p:extLst>
      <p:ext uri="{BB962C8B-B14F-4D97-AF65-F5344CB8AC3E}">
        <p14:creationId xmlns:p14="http://schemas.microsoft.com/office/powerpoint/2010/main" xmlns="" val="12512528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normAutofit/>
          </a:bodyPr>
          <a:lstStyle/>
          <a:p>
            <a:r>
              <a:rPr lang="en-US" dirty="0" smtClean="0"/>
              <a:t>Wherein </a:t>
            </a:r>
            <a:r>
              <a:rPr lang="en-US" dirty="0"/>
              <a:t>lies the specific nature of artistic research? </a:t>
            </a:r>
            <a:endParaRPr lang="en-US" dirty="0" smtClean="0"/>
          </a:p>
          <a:p>
            <a:pPr>
              <a:buFont typeface="Wingdings" charset="2"/>
              <a:buChar char="Ø"/>
            </a:pPr>
            <a:r>
              <a:rPr lang="en-US" dirty="0" smtClean="0"/>
              <a:t>In the </a:t>
            </a:r>
            <a:r>
              <a:rPr lang="en-US" dirty="0"/>
              <a:t>research </a:t>
            </a:r>
            <a:r>
              <a:rPr lang="en-US" dirty="0" smtClean="0"/>
              <a:t>object? </a:t>
            </a:r>
            <a:r>
              <a:rPr lang="en-US" dirty="0"/>
              <a:t>– the uniqueness of artistic practice, of the work of art, of the creative process? </a:t>
            </a:r>
            <a:endParaRPr lang="en-US" dirty="0" smtClean="0"/>
          </a:p>
          <a:p>
            <a:pPr>
              <a:buFont typeface="Wingdings" charset="2"/>
              <a:buChar char="Ø"/>
            </a:pPr>
            <a:r>
              <a:rPr lang="en-US" dirty="0" smtClean="0"/>
              <a:t>In </a:t>
            </a:r>
            <a:r>
              <a:rPr lang="en-US" dirty="0"/>
              <a:t>the research process – in the course it follows, the working procedures, the methods</a:t>
            </a:r>
            <a:r>
              <a:rPr lang="en-US" dirty="0" smtClean="0"/>
              <a:t>?</a:t>
            </a:r>
          </a:p>
          <a:p>
            <a:pPr>
              <a:buFont typeface="Wingdings" charset="2"/>
              <a:buChar char="Ø"/>
            </a:pPr>
            <a:r>
              <a:rPr lang="en-US" dirty="0" smtClean="0"/>
              <a:t>Or</a:t>
            </a:r>
            <a:r>
              <a:rPr lang="en-US" dirty="0"/>
              <a:t>, </a:t>
            </a:r>
            <a:r>
              <a:rPr lang="en-US" dirty="0" smtClean="0"/>
              <a:t>does </a:t>
            </a:r>
            <a:r>
              <a:rPr lang="en-US" dirty="0"/>
              <a:t>artistic research seek to reveal a special form of knowledge – tacit, practical, </a:t>
            </a:r>
            <a:r>
              <a:rPr lang="en-US" dirty="0" smtClean="0"/>
              <a:t>sensory </a:t>
            </a:r>
            <a:r>
              <a:rPr lang="en-US" dirty="0"/>
              <a:t>knowledge, as embodied in artistic products and processes? (</a:t>
            </a:r>
            <a:r>
              <a:rPr lang="en-US" dirty="0" err="1" smtClean="0"/>
              <a:t>Bordoff</a:t>
            </a:r>
            <a:r>
              <a:rPr lang="en-US" dirty="0" smtClean="0"/>
              <a:t>?)</a:t>
            </a:r>
            <a:endParaRPr lang="en-US" dirty="0"/>
          </a:p>
          <a:p>
            <a:endParaRPr lang="en-US" dirty="0"/>
          </a:p>
        </p:txBody>
      </p:sp>
    </p:spTree>
    <p:extLst>
      <p:ext uri="{BB962C8B-B14F-4D97-AF65-F5344CB8AC3E}">
        <p14:creationId xmlns:p14="http://schemas.microsoft.com/office/powerpoint/2010/main" xmlns="" val="1798147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Similar to scientific research? </a:t>
            </a:r>
            <a:endParaRPr lang="en-US" dirty="0"/>
          </a:p>
        </p:txBody>
      </p:sp>
      <p:sp>
        <p:nvSpPr>
          <p:cNvPr id="3" name="Content Placeholder 2"/>
          <p:cNvSpPr>
            <a:spLocks noGrp="1"/>
          </p:cNvSpPr>
          <p:nvPr>
            <p:ph idx="1"/>
          </p:nvPr>
        </p:nvSpPr>
        <p:spPr/>
        <p:txBody>
          <a:bodyPr>
            <a:normAutofit/>
          </a:bodyPr>
          <a:lstStyle/>
          <a:p>
            <a:r>
              <a:rPr lang="en-US" dirty="0" smtClean="0"/>
              <a:t>What is research in academia? </a:t>
            </a:r>
            <a:endParaRPr lang="en-US" dirty="0"/>
          </a:p>
          <a:p>
            <a:pPr>
              <a:buFont typeface="Wingdings" charset="2"/>
              <a:buChar char="Ø"/>
            </a:pPr>
            <a:r>
              <a:rPr lang="en-US" dirty="0" smtClean="0"/>
              <a:t>Questions  -  methods  - the </a:t>
            </a:r>
            <a:r>
              <a:rPr lang="en-US" dirty="0"/>
              <a:t>research process and the research outcomes be documented and </a:t>
            </a:r>
            <a:r>
              <a:rPr lang="en-US" dirty="0" smtClean="0"/>
              <a:t>disseminated. </a:t>
            </a:r>
            <a:endParaRPr lang="en-US" dirty="0"/>
          </a:p>
          <a:p>
            <a:r>
              <a:rPr lang="en-US" dirty="0"/>
              <a:t>Does ‘artistic research’ satisfy these criteria? </a:t>
            </a:r>
            <a:endParaRPr lang="en-US" dirty="0" smtClean="0"/>
          </a:p>
          <a:p>
            <a:r>
              <a:rPr lang="en-US" dirty="0"/>
              <a:t>Artistic research as a rule does not start off with clearly defined research questions, topics or hypotheses whose relevance to the research context or to art practice has been established beforehand. </a:t>
            </a:r>
          </a:p>
          <a:p>
            <a:endParaRPr lang="en-US" dirty="0"/>
          </a:p>
        </p:txBody>
      </p:sp>
    </p:spTree>
    <p:extLst>
      <p:ext uri="{BB962C8B-B14F-4D97-AF65-F5344CB8AC3E}">
        <p14:creationId xmlns:p14="http://schemas.microsoft.com/office/powerpoint/2010/main" xmlns="" val="10425119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Similar to scientific research? </a:t>
            </a:r>
          </a:p>
        </p:txBody>
      </p:sp>
      <p:sp>
        <p:nvSpPr>
          <p:cNvPr id="3" name="Content Placeholder 2"/>
          <p:cNvSpPr>
            <a:spLocks noGrp="1"/>
          </p:cNvSpPr>
          <p:nvPr>
            <p:ph idx="1"/>
          </p:nvPr>
        </p:nvSpPr>
        <p:spPr/>
        <p:txBody>
          <a:bodyPr>
            <a:normAutofit/>
          </a:bodyPr>
          <a:lstStyle/>
          <a:p>
            <a:r>
              <a:rPr lang="en-US" dirty="0"/>
              <a:t>T</a:t>
            </a:r>
            <a:r>
              <a:rPr lang="en-US" dirty="0" smtClean="0"/>
              <a:t>he </a:t>
            </a:r>
            <a:r>
              <a:rPr lang="en-US" dirty="0"/>
              <a:t>researchers </a:t>
            </a:r>
            <a:r>
              <a:rPr lang="en-US" dirty="0" smtClean="0"/>
              <a:t>are </a:t>
            </a:r>
            <a:r>
              <a:rPr lang="en-US" dirty="0"/>
              <a:t>intertwined with what they are exploring – much artistic research actually serves their own artistic development – they do not have ample distance to the research topic, a distance that is supposedly an essential condition for achieving a degree of objectivity. </a:t>
            </a:r>
          </a:p>
          <a:p>
            <a:endParaRPr lang="en-US" dirty="0"/>
          </a:p>
        </p:txBody>
      </p:sp>
    </p:spTree>
    <p:extLst>
      <p:ext uri="{BB962C8B-B14F-4D97-AF65-F5344CB8AC3E}">
        <p14:creationId xmlns:p14="http://schemas.microsoft.com/office/powerpoint/2010/main" xmlns="" val="685164499"/>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265</TotalTime>
  <Words>1192</Words>
  <Application>Microsoft Macintosh PowerPoint</Application>
  <PresentationFormat>Custom</PresentationFormat>
  <Paragraphs>79</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Gallery</vt:lpstr>
      <vt:lpstr>Artistic research… A reflection</vt:lpstr>
      <vt:lpstr>Slide 2</vt:lpstr>
      <vt:lpstr>Some definitions</vt:lpstr>
      <vt:lpstr>Some definitions</vt:lpstr>
      <vt:lpstr>Some key points</vt:lpstr>
      <vt:lpstr>Questions</vt:lpstr>
      <vt:lpstr>Questions</vt:lpstr>
      <vt:lpstr>Similar to scientific research? </vt:lpstr>
      <vt:lpstr>Similar to scientific research? </vt:lpstr>
      <vt:lpstr>Similar to scientific research?</vt:lpstr>
      <vt:lpstr>Slide 11</vt:lpstr>
      <vt:lpstr>Some points to consider</vt:lpstr>
      <vt:lpstr>Some points to consider</vt:lpstr>
      <vt:lpstr>SOME POINTS TO CONSIDER</vt:lpstr>
      <vt:lpstr>conclusion</vt:lpstr>
      <vt:lpstr>Some reference materials</vt:lpstr>
      <vt:lpstr>Example of artistic research</vt:lpstr>
      <vt:lpstr>Terima kasih</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Artistic research… A reflection</dc:title>
  <dc:creator>Microsoft Office User</dc:creator>
  <cp:lastModifiedBy>Pasca Solo</cp:lastModifiedBy>
  <cp:revision>21</cp:revision>
  <dcterms:created xsi:type="dcterms:W3CDTF">2016-11-15T13:18:16Z</dcterms:created>
  <dcterms:modified xsi:type="dcterms:W3CDTF">2016-11-16T00:16:45Z</dcterms:modified>
</cp:coreProperties>
</file>